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2" r:id="rId2"/>
    <p:sldId id="469" r:id="rId3"/>
    <p:sldId id="479" r:id="rId4"/>
    <p:sldId id="478" r:id="rId5"/>
    <p:sldId id="480" r:id="rId6"/>
    <p:sldId id="434" r:id="rId7"/>
    <p:sldId id="438" r:id="rId8"/>
    <p:sldId id="439" r:id="rId9"/>
    <p:sldId id="440" r:id="rId10"/>
    <p:sldId id="447" r:id="rId11"/>
    <p:sldId id="476" r:id="rId12"/>
    <p:sldId id="433" r:id="rId13"/>
    <p:sldId id="458" r:id="rId14"/>
    <p:sldId id="47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313131"/>
    <a:srgbClr val="00B0F0"/>
    <a:srgbClr val="009AD0"/>
    <a:srgbClr val="7030A0"/>
    <a:srgbClr val="532476"/>
    <a:srgbClr val="5F2987"/>
    <a:srgbClr val="0DC3AD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6" autoAdjust="0"/>
    <p:restoredTop sz="98110" autoAdjust="0"/>
  </p:normalViewPr>
  <p:slideViewPr>
    <p:cSldViewPr>
      <p:cViewPr>
        <p:scale>
          <a:sx n="103" d="100"/>
          <a:sy n="103" d="100"/>
        </p:scale>
        <p:origin x="-1168" y="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1656B-57AD-1B4B-8682-7BCDC0F7DBF1}" type="datetimeFigureOut">
              <a:rPr lang="en-US" smtClean="0"/>
              <a:t>8/19/14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BDCD8-F0C7-B243-945D-497DC81E3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77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D0FC4-79A4-4CD6-9D21-6D2AFDDF42EC}" type="datetimeFigureOut">
              <a:rPr lang="en-JM" smtClean="0"/>
              <a:t>8/19/14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829E4-7B8F-48ED-BCF8-1C0A3C644052}" type="slidenum">
              <a:rPr lang="en-JM" smtClean="0"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A829E4-7B8F-48ED-BCF8-1C0A3C644052}" type="slidenum">
              <a:rPr lang="en-JM" smtClean="0"/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05033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8906" y="0"/>
            <a:ext cx="9152906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860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4376"/>
            <a:ext cx="6400800" cy="88582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5B5B0-DD61-F042-9814-663AA12334EA}" type="datetime1">
              <a:rPr lang="en-US" smtClean="0"/>
              <a:t>8/19/14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32538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JM" smtClean="0"/>
              <a:t>test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99719"/>
            <a:ext cx="457200" cy="430764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/>
              <a:t>‹#›</a:t>
            </a:fld>
            <a:endParaRPr lang="en-JM"/>
          </a:p>
        </p:txBody>
      </p:sp>
      <p:pic>
        <p:nvPicPr>
          <p:cNvPr id="9" name="Picture 8" descr="moderna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6200"/>
            <a:ext cx="9144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7D6C3-9735-514D-B7EE-55AB51BB03AC}" type="datetime1">
              <a:rPr lang="en-US" smtClean="0"/>
              <a:t>8/19/14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2E90F-1DE3-7F42-A048-281995F24E32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685799" y="1945640"/>
            <a:ext cx="2191265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685800" y="2209800"/>
            <a:ext cx="28956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685799" y="3368040"/>
            <a:ext cx="2191265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685800" y="3632200"/>
            <a:ext cx="28956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685799" y="4790440"/>
            <a:ext cx="2191265" cy="365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685800" y="5054600"/>
            <a:ext cx="2895600" cy="812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7EFCC-3FB3-BF48-8AE6-767D7F6AE62C}" type="datetime1">
              <a:rPr lang="en-US" smtClean="0"/>
              <a:t>8/19/14</a:t>
            </a:fld>
            <a:endParaRPr lang="en-JM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522865" y="3443816"/>
            <a:ext cx="0" cy="1219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685801" y="2006600"/>
            <a:ext cx="3330575" cy="3266016"/>
          </a:xfrm>
        </p:spPr>
        <p:txBody>
          <a:bodyPr/>
          <a:lstStyle/>
          <a:p>
            <a:endParaRPr lang="en-JM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60"/>
          </p:nvPr>
        </p:nvSpPr>
        <p:spPr>
          <a:xfrm>
            <a:off x="4306888" y="2021416"/>
            <a:ext cx="4227512" cy="914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61"/>
          </p:nvPr>
        </p:nvSpPr>
        <p:spPr>
          <a:xfrm>
            <a:off x="4307320" y="3139016"/>
            <a:ext cx="2093480" cy="119888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6669520" y="3139016"/>
            <a:ext cx="2093480" cy="119888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4732770" y="4459816"/>
            <a:ext cx="1668030" cy="812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244115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996B8-CCAA-364D-9BD7-2053C5ACD166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762000" y="18034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989262" y="18034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762000" y="37338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989262" y="3733800"/>
            <a:ext cx="2133600" cy="18288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16296-80C5-7E4F-8584-3E14B02975D6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42"/>
          </p:nvPr>
        </p:nvSpPr>
        <p:spPr>
          <a:xfrm>
            <a:off x="3276600" y="2514600"/>
            <a:ext cx="2362200" cy="30480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13"/>
          <p:cNvSpPr>
            <a:spLocks noGrp="1"/>
          </p:cNvSpPr>
          <p:nvPr>
            <p:ph sz="quarter" idx="43"/>
          </p:nvPr>
        </p:nvSpPr>
        <p:spPr>
          <a:xfrm>
            <a:off x="6172200" y="2514600"/>
            <a:ext cx="2362200" cy="30480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38"/>
          <p:cNvSpPr>
            <a:spLocks noGrp="1"/>
          </p:cNvSpPr>
          <p:nvPr>
            <p:ph sz="quarter" idx="39"/>
          </p:nvPr>
        </p:nvSpPr>
        <p:spPr>
          <a:xfrm>
            <a:off x="3352800" y="1848104"/>
            <a:ext cx="1984248" cy="4114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400" b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38"/>
          <p:cNvSpPr>
            <a:spLocks noGrp="1"/>
          </p:cNvSpPr>
          <p:nvPr>
            <p:ph sz="quarter" idx="60"/>
          </p:nvPr>
        </p:nvSpPr>
        <p:spPr>
          <a:xfrm>
            <a:off x="6245352" y="1845163"/>
            <a:ext cx="1984248" cy="4114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400" b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352800" y="558800"/>
            <a:ext cx="533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2168908" cy="4095750"/>
          </a:xfrm>
          <a:prstGeom prst="rect">
            <a:avLst/>
          </a:prstGeom>
        </p:spPr>
      </p:pic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19180" y="1933575"/>
            <a:ext cx="1524000" cy="26670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64043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F387F-626A-B14A-B883-6A6A1C16905F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42"/>
          </p:nvPr>
        </p:nvSpPr>
        <p:spPr>
          <a:xfrm>
            <a:off x="3810000" y="4851400"/>
            <a:ext cx="4800600" cy="8128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733800" y="863600"/>
            <a:ext cx="4724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35" y="1295400"/>
            <a:ext cx="2854627" cy="4140200"/>
          </a:xfrm>
          <a:prstGeom prst="rect">
            <a:avLst/>
          </a:prstGeom>
        </p:spPr>
      </p:pic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17700" y="1752600"/>
            <a:ext cx="2106500" cy="2999298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216177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8906" y="0"/>
            <a:ext cx="9152906" cy="414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34387-F479-594D-9B97-6BD02B31573F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914400" y="5187949"/>
            <a:ext cx="2098964" cy="67945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622964" y="5187949"/>
            <a:ext cx="2133600" cy="67945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442364" y="5187949"/>
            <a:ext cx="2133600" cy="679451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3672195" y="787400"/>
            <a:ext cx="2159998" cy="2160000"/>
          </a:xfrm>
          <a:prstGeom prst="ellipse">
            <a:avLst/>
          </a:prstGeom>
          <a:ln w="76200">
            <a:noFill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298743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633501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8906" y="0"/>
            <a:ext cx="9152906" cy="6172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8EEA-62D3-B443-83FD-31DDDE8354EC}" type="datetime1">
              <a:rPr lang="en-US" smtClean="0"/>
              <a:t>8/19/14</a:t>
            </a:fld>
            <a:endParaRPr lang="en-JM"/>
          </a:p>
        </p:txBody>
      </p:sp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3672195" y="1498600"/>
            <a:ext cx="2159998" cy="2160000"/>
          </a:xfrm>
          <a:prstGeom prst="ellipse">
            <a:avLst/>
          </a:prstGeom>
          <a:ln w="76200">
            <a:noFill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369863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87793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8906" y="0"/>
            <a:ext cx="9152906" cy="4140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rgbClr val="F34F5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51C13-883F-4C46-89F8-BE2F2BBCC198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762000" y="5156200"/>
            <a:ext cx="2098964" cy="6794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470564" y="5156200"/>
            <a:ext cx="2133600" cy="6794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289964" y="5156200"/>
            <a:ext cx="2133600" cy="6794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3434070" y="1040400"/>
            <a:ext cx="2159998" cy="2160000"/>
          </a:xfrm>
          <a:prstGeom prst="ellipse">
            <a:avLst/>
          </a:prstGeom>
          <a:ln w="76200">
            <a:noFill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3124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58"/>
          </p:nvPr>
        </p:nvSpPr>
        <p:spPr>
          <a:xfrm>
            <a:off x="1676400" y="1311156"/>
            <a:ext cx="1618488" cy="1618488"/>
          </a:xfrm>
          <a:prstGeom prst="ellipse">
            <a:avLst/>
          </a:prstGeom>
          <a:ln w="76200">
            <a:noFill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59"/>
          </p:nvPr>
        </p:nvSpPr>
        <p:spPr>
          <a:xfrm>
            <a:off x="5751195" y="1311156"/>
            <a:ext cx="1554480" cy="1618488"/>
          </a:xfrm>
          <a:prstGeom prst="ellipse">
            <a:avLst/>
          </a:prstGeom>
          <a:ln w="76200">
            <a:noFill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01415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C016-4E27-914C-8F44-E9B42D900371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725384" y="2514599"/>
            <a:ext cx="1789216" cy="406400"/>
          </a:xfrm>
        </p:spPr>
        <p:txBody>
          <a:bodyPr>
            <a:noAutofit/>
          </a:bodyPr>
          <a:lstStyle>
            <a:lvl1pPr marL="0" indent="0" algn="ctr">
              <a:buNone/>
              <a:defRPr sz="13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745184" y="2514599"/>
            <a:ext cx="1789216" cy="406400"/>
          </a:xfrm>
        </p:spPr>
        <p:txBody>
          <a:bodyPr>
            <a:noAutofit/>
          </a:bodyPr>
          <a:lstStyle>
            <a:lvl1pPr marL="0" indent="0" algn="ctr">
              <a:buNone/>
              <a:defRPr sz="13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533400" y="3175000"/>
            <a:ext cx="1920240" cy="1920240"/>
          </a:xfrm>
          <a:prstGeom prst="ellipse">
            <a:avLst/>
          </a:prstGeom>
          <a:ln w="76200">
            <a:noFill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JM" dirty="0"/>
          </a:p>
        </p:txBody>
      </p:sp>
      <p:sp>
        <p:nvSpPr>
          <p:cNvPr id="1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6627917" y="3174999"/>
            <a:ext cx="1920240" cy="1920240"/>
          </a:xfrm>
          <a:prstGeom prst="ellipse">
            <a:avLst/>
          </a:prstGeom>
          <a:ln w="76200">
            <a:noFill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endParaRPr lang="en-JM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838200" y="1600201"/>
            <a:ext cx="7696200" cy="63923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Open Sans Extrabold" pitchFamily="34" charset="0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21"/>
          <p:cNvSpPr>
            <a:spLocks noGrp="1"/>
          </p:cNvSpPr>
          <p:nvPr>
            <p:ph sz="quarter" idx="48"/>
          </p:nvPr>
        </p:nvSpPr>
        <p:spPr>
          <a:xfrm>
            <a:off x="2779816" y="2768599"/>
            <a:ext cx="1792184" cy="279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  <a:latin typeface="Calibri"/>
                <a:cs typeface="Calibri"/>
              </a:defRPr>
            </a:lvl1pPr>
            <a:lvl2pPr algn="ctr">
              <a:defRPr sz="1200"/>
            </a:lvl2pPr>
            <a:lvl3pPr algn="ctr">
              <a:defRPr sz="1200"/>
            </a:lvl3pPr>
            <a:lvl4pPr algn="ctr">
              <a:defRPr sz="1200"/>
            </a:lvl4pPr>
            <a:lvl5pPr algn="ctr"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Content Placeholder 21"/>
          <p:cNvSpPr>
            <a:spLocks noGrp="1"/>
          </p:cNvSpPr>
          <p:nvPr>
            <p:ph sz="quarter" idx="49"/>
          </p:nvPr>
        </p:nvSpPr>
        <p:spPr>
          <a:xfrm>
            <a:off x="4648200" y="2768600"/>
            <a:ext cx="1752600" cy="27940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  <a:latin typeface="Calibri"/>
                <a:cs typeface="Calibri"/>
              </a:defRPr>
            </a:lvl1pPr>
            <a:lvl2pPr algn="ctr">
              <a:defRPr sz="1200"/>
            </a:lvl2pPr>
            <a:lvl3pPr algn="ctr">
              <a:defRPr sz="1200"/>
            </a:lvl3pPr>
            <a:lvl4pPr algn="ctr">
              <a:defRPr sz="1200"/>
            </a:lvl4pPr>
            <a:lvl5pPr algn="ctr">
              <a:defRPr sz="12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302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278F5-0B18-874B-9360-BBA509788BED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528638" y="1701801"/>
            <a:ext cx="2900362" cy="411056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423584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413000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4540437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4529853"/>
            <a:ext cx="2127250" cy="110701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1926167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926167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4038601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4038601"/>
            <a:ext cx="1600200" cy="41082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45E8-2903-8C4C-B3B0-EB029EE7EC02}" type="datetime1">
              <a:rPr lang="en-US" smtClean="0"/>
              <a:t>8/19/14</a:t>
            </a:fld>
            <a:endParaRPr lang="en-JM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62" y="2333146"/>
            <a:ext cx="4648200" cy="2695419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29126" y="2590800"/>
            <a:ext cx="3395674" cy="2104315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5213880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8613-817E-264B-AAC1-3C6725FC9884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1722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23DE9-56CE-BC44-BB8C-C0C98F8513A3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397000"/>
            <a:ext cx="9144000" cy="4775200"/>
          </a:xfrm>
        </p:spPr>
        <p:txBody>
          <a:bodyPr/>
          <a:lstStyle/>
          <a:p>
            <a:endParaRPr lang="en-JM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355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03365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2"/>
          <a:stretch/>
        </p:blipFill>
        <p:spPr>
          <a:xfrm>
            <a:off x="2286000" y="1619250"/>
            <a:ext cx="2168908" cy="38671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67493"/>
            <a:ext cx="2168908" cy="4095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965199"/>
            <a:ext cx="4114800" cy="1143000"/>
          </a:xfrm>
        </p:spPr>
        <p:txBody>
          <a:bodyPr/>
          <a:lstStyle>
            <a:lvl1pPr algn="l">
              <a:defRPr/>
            </a:lvl1pPr>
          </a:lstStyle>
          <a:p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11A48-7DBD-0C42-9613-59E0062ED202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Rectangle 6"/>
          <p:cNvSpPr/>
          <p:nvPr userDrawn="1"/>
        </p:nvSpPr>
        <p:spPr>
          <a:xfrm>
            <a:off x="-3958" y="3530600"/>
            <a:ext cx="9144000" cy="2641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86000" y="3786909"/>
            <a:ext cx="0" cy="2316480"/>
          </a:xfrm>
          <a:prstGeom prst="line">
            <a:avLst/>
          </a:prstGeom>
          <a:ln>
            <a:solidFill>
              <a:srgbClr val="009A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568042" y="3786909"/>
            <a:ext cx="0" cy="2316480"/>
          </a:xfrm>
          <a:prstGeom prst="line">
            <a:avLst/>
          </a:prstGeom>
          <a:ln>
            <a:solidFill>
              <a:srgbClr val="009A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694129" y="3786909"/>
            <a:ext cx="0" cy="2316480"/>
          </a:xfrm>
          <a:prstGeom prst="line">
            <a:avLst/>
          </a:prstGeom>
          <a:ln>
            <a:solidFill>
              <a:srgbClr val="009A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/>
          <p:cNvSpPr>
            <a:spLocks noGrp="1"/>
          </p:cNvSpPr>
          <p:nvPr>
            <p:ph type="body" sz="quarter" idx="14"/>
          </p:nvPr>
        </p:nvSpPr>
        <p:spPr>
          <a:xfrm>
            <a:off x="4572000" y="2180167"/>
            <a:ext cx="4114800" cy="639233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/>
            </a:lvl1pPr>
            <a:lvl2pPr marL="457200" indent="0" algn="ctr">
              <a:buFontTx/>
              <a:buNone/>
              <a:defRPr sz="1100"/>
            </a:lvl2pPr>
            <a:lvl3pPr marL="914400" indent="0" algn="ctr">
              <a:buFontTx/>
              <a:buNone/>
              <a:defRPr sz="1100"/>
            </a:lvl3pPr>
            <a:lvl4pPr marL="1371600" indent="0" algn="ctr">
              <a:buFontTx/>
              <a:buNone/>
              <a:defRPr sz="1100"/>
            </a:lvl4pPr>
            <a:lvl5pPr marL="1828800" indent="0" algn="ctr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474664" y="4548717"/>
            <a:ext cx="1660525" cy="1420283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2530476" y="4546600"/>
            <a:ext cx="1660525" cy="1420283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4876801" y="4546600"/>
            <a:ext cx="1660525" cy="1420283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7026276" y="4546600"/>
            <a:ext cx="1660525" cy="1420283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/>
          </p:nvPr>
        </p:nvSpPr>
        <p:spPr>
          <a:xfrm>
            <a:off x="2514601" y="3937000"/>
            <a:ext cx="1736725" cy="508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4816476" y="3937000"/>
            <a:ext cx="1736725" cy="508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21"/>
          </p:nvPr>
        </p:nvSpPr>
        <p:spPr>
          <a:xfrm>
            <a:off x="7026276" y="3937000"/>
            <a:ext cx="1736725" cy="508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473076" y="3937000"/>
            <a:ext cx="1736725" cy="508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FFFFFF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4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561980" y="1881868"/>
            <a:ext cx="1524000" cy="1623332"/>
          </a:xfrm>
        </p:spPr>
        <p:txBody>
          <a:bodyPr>
            <a:norm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3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2543180" y="2333625"/>
            <a:ext cx="1524000" cy="1171575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858308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685800"/>
            <a:ext cx="3810000" cy="1143000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7C3D-A4B8-F049-838C-4609EE331657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616200"/>
            <a:ext cx="3505200" cy="1320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638800" y="4140201"/>
            <a:ext cx="2438400" cy="410633"/>
          </a:xfrm>
          <a:prstGeom prst="rect">
            <a:avLst/>
          </a:prstGeom>
          <a:solidFill>
            <a:srgbClr val="00B0F0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638800" y="4745567"/>
            <a:ext cx="2438400" cy="620159"/>
          </a:xfrm>
          <a:prstGeom prst="rect">
            <a:avLst/>
          </a:prstGeom>
          <a:solidFill>
            <a:srgbClr val="00B0F0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2209801"/>
            <a:ext cx="35052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B648E-C552-2641-B051-28410C9D584A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5410201" y="1701336"/>
            <a:ext cx="3735387" cy="3962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endParaRPr lang="en-JM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62000" y="3429000"/>
            <a:ext cx="2057400" cy="2235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2971800" y="3429000"/>
            <a:ext cx="2057400" cy="2235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1371600" y="1905000"/>
            <a:ext cx="3657600" cy="4762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en Sans"/>
                <a:cs typeface="Open Sans"/>
              </a:defRPr>
            </a:lvl1pPr>
            <a:lvl2pPr>
              <a:defRPr sz="1400">
                <a:latin typeface="Franklin Gothic Medium" pitchFamily="34" charset="0"/>
              </a:defRPr>
            </a:lvl2pPr>
            <a:lvl3pPr>
              <a:defRPr sz="1400">
                <a:latin typeface="Franklin Gothic Medium" pitchFamily="34" charset="0"/>
              </a:defRPr>
            </a:lvl3pPr>
            <a:lvl4pPr>
              <a:defRPr sz="1400">
                <a:latin typeface="Franklin Gothic Medium" pitchFamily="34" charset="0"/>
              </a:defRPr>
            </a:lvl4pPr>
            <a:lvl5pPr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1295400" y="2851152"/>
            <a:ext cx="1296988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rgbClr val="00B0F0"/>
                </a:solidFill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3503612" y="2851152"/>
            <a:ext cx="1296988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rgbClr val="00B0F0"/>
                </a:solidFill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endParaRPr lang="en-JM" dirty="0"/>
          </a:p>
        </p:txBody>
      </p:sp>
      <p:sp>
        <p:nvSpPr>
          <p:cNvPr id="14" name="Content Placeholder 27"/>
          <p:cNvSpPr>
            <a:spLocks noGrp="1"/>
          </p:cNvSpPr>
          <p:nvPr>
            <p:ph sz="quarter" idx="19" hasCustomPrompt="1"/>
          </p:nvPr>
        </p:nvSpPr>
        <p:spPr>
          <a:xfrm>
            <a:off x="858838" y="2850279"/>
            <a:ext cx="358775" cy="360000"/>
          </a:xfrm>
          <a:prstGeom prst="rect">
            <a:avLst/>
          </a:prstGeom>
          <a:solidFill>
            <a:srgbClr val="00B0F0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01</a:t>
            </a:r>
            <a:endParaRPr lang="en-JM" dirty="0"/>
          </a:p>
        </p:txBody>
      </p:sp>
      <p:sp>
        <p:nvSpPr>
          <p:cNvPr id="15" name="Content Placeholder 27"/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3070226" y="2861732"/>
            <a:ext cx="358775" cy="360000"/>
          </a:xfrm>
          <a:prstGeom prst="rect">
            <a:avLst/>
          </a:prstGeom>
          <a:solidFill>
            <a:srgbClr val="00B0F0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01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6815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F480-DEA2-7B40-823D-8E04A5F5720E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838200" y="1803400"/>
            <a:ext cx="4267200" cy="36576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475288" y="3032360"/>
            <a:ext cx="2994025" cy="1626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965826" y="2554818"/>
            <a:ext cx="1730375" cy="47836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B0F0"/>
                </a:solidFill>
                <a:latin typeface="Open Sans"/>
                <a:cs typeface="Open Sans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 hasCustomPrompt="1"/>
          </p:nvPr>
        </p:nvSpPr>
        <p:spPr>
          <a:xfrm>
            <a:off x="5581495" y="4953001"/>
            <a:ext cx="1580385" cy="36618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JM" dirty="0" smtClean="0"/>
              <a:t>LOREM IPSUM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533B-CA50-534F-825B-5F9C1E2C8527}" type="datetime1">
              <a:rPr lang="en-US" smtClean="0"/>
              <a:t>8/19/14</a:t>
            </a:fld>
            <a:endParaRPr lang="en-JM"/>
          </a:p>
        </p:txBody>
      </p:sp>
      <p:pic>
        <p:nvPicPr>
          <p:cNvPr id="14" name="Picture 13" descr="iMac-mock-up-diferents-view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33600"/>
            <a:ext cx="3414513" cy="2838314"/>
          </a:xfrm>
          <a:prstGeom prst="rect">
            <a:avLst/>
          </a:prstGeom>
        </p:spPr>
      </p:pic>
      <p:pic>
        <p:nvPicPr>
          <p:cNvPr id="15" name="Picture 14" descr="iMac-mock-up-diferents-view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00878"/>
            <a:ext cx="2224410" cy="1849041"/>
          </a:xfrm>
          <a:prstGeom prst="rect">
            <a:avLst/>
          </a:prstGeom>
        </p:spPr>
      </p:pic>
      <p:pic>
        <p:nvPicPr>
          <p:cNvPr id="16" name="Picture 15" descr="iMac-mock-up-diferents-views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738" y="2832342"/>
            <a:ext cx="2224410" cy="1849041"/>
          </a:xfrm>
          <a:prstGeom prst="rect">
            <a:avLst/>
          </a:prstGeom>
        </p:spPr>
      </p:pic>
      <p:sp>
        <p:nvSpPr>
          <p:cNvPr id="1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85800" y="2980710"/>
            <a:ext cx="1905000" cy="1115568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629400" y="2980710"/>
            <a:ext cx="1905000" cy="1115568"/>
          </a:xfrm>
        </p:spPr>
        <p:txBody>
          <a:bodyPr/>
          <a:lstStyle/>
          <a:p>
            <a:endParaRPr lang="en-JM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124200" y="2343678"/>
            <a:ext cx="2971800" cy="17526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473338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0F0E-8619-F548-AD65-C10D49C1F448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395501" y="2006600"/>
            <a:ext cx="2919699" cy="4064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22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386782" y="4638748"/>
            <a:ext cx="4419603" cy="1117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4395500" y="2444469"/>
            <a:ext cx="233654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419600" y="3063948"/>
            <a:ext cx="2667000" cy="1371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280160" y="2200656"/>
            <a:ext cx="2560320" cy="256032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4" name="Oval 13"/>
          <p:cNvSpPr>
            <a:spLocks/>
          </p:cNvSpPr>
          <p:nvPr userDrawn="1"/>
        </p:nvSpPr>
        <p:spPr>
          <a:xfrm>
            <a:off x="1143000" y="2063496"/>
            <a:ext cx="2834640" cy="283464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1218641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1AD68-2F9C-804D-A016-6A23CC6EB5C1}" type="datetime1">
              <a:rPr lang="en-US" smtClean="0"/>
              <a:t>8/19/14</a:t>
            </a:fld>
            <a:endParaRPr lang="en-JM"/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066800" y="1847355"/>
            <a:ext cx="1450153" cy="34137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>
                <a:solidFill>
                  <a:srgbClr val="00B0F0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3358394" y="1868424"/>
            <a:ext cx="1450153" cy="341376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>
                <a:solidFill>
                  <a:srgbClr val="00B0F0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141522" y="2941320"/>
            <a:ext cx="2469078" cy="48768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6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586412" y="3386570"/>
            <a:ext cx="3024188" cy="20998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5427"/>
            <a:ext cx="2423740" cy="3429000"/>
          </a:xfrm>
          <a:prstGeom prst="rect">
            <a:avLst/>
          </a:prstGeom>
        </p:spPr>
      </p:pic>
      <p:sp>
        <p:nvSpPr>
          <p:cNvPr id="16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858605" y="2694049"/>
            <a:ext cx="1837221" cy="250144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86000"/>
            <a:ext cx="2423740" cy="3429000"/>
          </a:xfrm>
          <a:prstGeom prst="rect">
            <a:avLst/>
          </a:prstGeom>
        </p:spPr>
      </p:pic>
      <p:sp>
        <p:nvSpPr>
          <p:cNvPr id="24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3144605" y="2694622"/>
            <a:ext cx="1837221" cy="250144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4071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9894-1E2C-E14D-8A0E-F3B43FF5755C}" type="datetime1">
              <a:rPr lang="en-US" smtClean="0"/>
              <a:t>8/19/14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762000"/>
            <a:ext cx="3886200" cy="1143000"/>
          </a:xfrm>
        </p:spPr>
        <p:txBody>
          <a:bodyPr/>
          <a:lstStyle>
            <a:lvl1pPr algn="l">
              <a:defRPr/>
            </a:lvl1pPr>
          </a:lstStyle>
          <a:p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56EB9-D8DE-5142-9722-8188EBF330A4}" type="datetime1">
              <a:rPr lang="en-US" smtClean="0"/>
              <a:t>8/19/14</a:t>
            </a:fld>
            <a:endParaRPr lang="en-JM"/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410200" y="2311399"/>
            <a:ext cx="16002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434012" y="2616200"/>
            <a:ext cx="3024188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11200"/>
            <a:ext cx="41910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08431" y="1066800"/>
            <a:ext cx="3808807" cy="4475480"/>
          </a:xfrm>
        </p:spPr>
        <p:txBody>
          <a:bodyPr/>
          <a:lstStyle/>
          <a:p>
            <a:endParaRPr lang="en-JM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410200" y="3530599"/>
            <a:ext cx="16002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434012" y="3835400"/>
            <a:ext cx="3024188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410200" y="4749799"/>
            <a:ext cx="1600200" cy="4064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434012" y="5054600"/>
            <a:ext cx="3024188" cy="711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598855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ED47-592C-3840-AC50-8B24462D2317}" type="datetime1">
              <a:rPr lang="en-US" smtClean="0"/>
              <a:t>8/19/14</a:t>
            </a:fld>
            <a:endParaRPr lang="en-JM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27418" y="2450053"/>
            <a:ext cx="0" cy="138534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74725" y="2684981"/>
            <a:ext cx="2987675" cy="8540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503363" y="2218267"/>
            <a:ext cx="2459037" cy="4995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1" y="2676514"/>
            <a:ext cx="2987675" cy="85408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786439" y="2209800"/>
            <a:ext cx="2459037" cy="4995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517259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104A5-2C0C-6C49-8E78-4DD568DABD3F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838700" y="2413001"/>
            <a:ext cx="3543300" cy="3100916"/>
          </a:xfrm>
          <a:prstGeom prst="roundRect">
            <a:avLst>
              <a:gd name="adj" fmla="val 0"/>
            </a:avLst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752600" y="2921001"/>
            <a:ext cx="2971800" cy="11112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838200" y="1498601"/>
            <a:ext cx="7696200" cy="639233"/>
          </a:xfrm>
        </p:spPr>
        <p:txBody>
          <a:bodyPr>
            <a:noAutofit/>
          </a:bodyPr>
          <a:lstStyle>
            <a:lvl1pPr marL="0" indent="0" algn="ctr"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752600" y="2616200"/>
            <a:ext cx="1828800" cy="4762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752600" y="4552952"/>
            <a:ext cx="2971800" cy="111124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752600" y="4248151"/>
            <a:ext cx="1828800" cy="47625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Content Placeholder 27"/>
          <p:cNvSpPr>
            <a:spLocks noGrp="1"/>
          </p:cNvSpPr>
          <p:nvPr>
            <p:ph sz="quarter" idx="19" hasCustomPrompt="1"/>
          </p:nvPr>
        </p:nvSpPr>
        <p:spPr>
          <a:xfrm>
            <a:off x="838200" y="2682240"/>
            <a:ext cx="609600" cy="487680"/>
          </a:xfrm>
          <a:prstGeom prst="rect">
            <a:avLst/>
          </a:prstGeom>
          <a:solidFill>
            <a:srgbClr val="00B0F0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JM" dirty="0" smtClean="0"/>
              <a:t>25</a:t>
            </a:r>
            <a:endParaRPr lang="en-JM" dirty="0"/>
          </a:p>
        </p:txBody>
      </p:sp>
      <p:sp>
        <p:nvSpPr>
          <p:cNvPr id="14" name="Content Placeholder 29"/>
          <p:cNvSpPr>
            <a:spLocks noGrp="1"/>
          </p:cNvSpPr>
          <p:nvPr>
            <p:ph sz="quarter" idx="20" hasCustomPrompt="1"/>
          </p:nvPr>
        </p:nvSpPr>
        <p:spPr>
          <a:xfrm>
            <a:off x="838200" y="3223227"/>
            <a:ext cx="609600" cy="243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JM" dirty="0" smtClean="0"/>
              <a:t>DEC</a:t>
            </a:r>
            <a:endParaRPr lang="en-JM" dirty="0"/>
          </a:p>
        </p:txBody>
      </p:sp>
      <p:sp>
        <p:nvSpPr>
          <p:cNvPr id="15" name="Content Placeholder 27"/>
          <p:cNvSpPr>
            <a:spLocks noGrp="1"/>
          </p:cNvSpPr>
          <p:nvPr>
            <p:ph sz="quarter" idx="21" hasCustomPrompt="1"/>
          </p:nvPr>
        </p:nvSpPr>
        <p:spPr>
          <a:xfrm>
            <a:off x="838200" y="4303776"/>
            <a:ext cx="609600" cy="487680"/>
          </a:xfrm>
          <a:prstGeom prst="rect">
            <a:avLst/>
          </a:prstGeom>
          <a:solidFill>
            <a:srgbClr val="00B0F0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JM" dirty="0" smtClean="0"/>
              <a:t>25</a:t>
            </a:r>
            <a:endParaRPr lang="en-JM" dirty="0"/>
          </a:p>
        </p:txBody>
      </p:sp>
      <p:sp>
        <p:nvSpPr>
          <p:cNvPr id="16" name="Content Placeholder 29"/>
          <p:cNvSpPr>
            <a:spLocks noGrp="1"/>
          </p:cNvSpPr>
          <p:nvPr>
            <p:ph sz="quarter" idx="22" hasCustomPrompt="1"/>
          </p:nvPr>
        </p:nvSpPr>
        <p:spPr>
          <a:xfrm>
            <a:off x="838200" y="4846711"/>
            <a:ext cx="609600" cy="2434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JM" dirty="0" smtClean="0"/>
              <a:t>DEC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092174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C7198-19A0-464A-9044-CE2598143E4A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2933700" y="38608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4951476" y="38608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6934200" y="38608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838200" y="3860800"/>
            <a:ext cx="1524000" cy="406400"/>
          </a:xfrm>
        </p:spPr>
        <p:txBody>
          <a:bodyPr>
            <a:noAutofit/>
          </a:bodyPr>
          <a:lstStyle>
            <a:lvl1pPr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800100" y="1943100"/>
            <a:ext cx="1600200" cy="16002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2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857500" y="1943100"/>
            <a:ext cx="1600200" cy="16002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914900" y="1995932"/>
            <a:ext cx="1600200" cy="16002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6896100" y="1985772"/>
            <a:ext cx="1600200" cy="16002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705100" y="4419600"/>
            <a:ext cx="19050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00B0F0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722876" y="4419600"/>
            <a:ext cx="19050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00B0F0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6705600" y="4419600"/>
            <a:ext cx="19050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00B0F0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609600" y="4419600"/>
            <a:ext cx="1905000" cy="406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rgbClr val="00B0F0"/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857500" y="47244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875276" y="47244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858000" y="47244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762000" y="4724400"/>
            <a:ext cx="1676400" cy="7112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Oval 22"/>
          <p:cNvSpPr>
            <a:spLocks/>
          </p:cNvSpPr>
          <p:nvPr userDrawn="1"/>
        </p:nvSpPr>
        <p:spPr>
          <a:xfrm>
            <a:off x="685800" y="1828800"/>
            <a:ext cx="1828800" cy="182880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24" name="Oval 23"/>
          <p:cNvSpPr>
            <a:spLocks/>
          </p:cNvSpPr>
          <p:nvPr userDrawn="1"/>
        </p:nvSpPr>
        <p:spPr>
          <a:xfrm>
            <a:off x="2743200" y="1828800"/>
            <a:ext cx="1828800" cy="182880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rgbClr val="7030A0"/>
              </a:solidFill>
            </a:endParaRPr>
          </a:p>
        </p:txBody>
      </p:sp>
      <p:sp>
        <p:nvSpPr>
          <p:cNvPr id="25" name="Oval 24"/>
          <p:cNvSpPr>
            <a:spLocks/>
          </p:cNvSpPr>
          <p:nvPr userDrawn="1"/>
        </p:nvSpPr>
        <p:spPr>
          <a:xfrm>
            <a:off x="4800600" y="1881632"/>
            <a:ext cx="1828800" cy="182880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  <p:sp>
        <p:nvSpPr>
          <p:cNvPr id="26" name="Oval 25"/>
          <p:cNvSpPr>
            <a:spLocks/>
          </p:cNvSpPr>
          <p:nvPr userDrawn="1"/>
        </p:nvSpPr>
        <p:spPr>
          <a:xfrm>
            <a:off x="6781800" y="1871472"/>
            <a:ext cx="1828800" cy="1828800"/>
          </a:xfrm>
          <a:prstGeom prst="ellipse">
            <a:avLst/>
          </a:prstGeom>
          <a:noFill/>
          <a:ln w="285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D7EDB-9503-964E-9F8C-E0E5A577536D}" type="datetime1">
              <a:rPr lang="en-US" smtClean="0"/>
              <a:t>8/19/14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62125"/>
            <a:ext cx="4038600" cy="33940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62125"/>
            <a:ext cx="4038600" cy="33940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EDFFF-6816-A64C-A52D-FA0F9345266F}" type="datetime1">
              <a:rPr lang="en-US" smtClean="0"/>
              <a:t>8/19/14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89FE-04FC-D742-A2C4-02AC2322E45C}" type="datetime1">
              <a:rPr lang="en-US" smtClean="0"/>
              <a:t>8/19/14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82D7-FA64-4046-AD9C-0A62FF1FC470}" type="datetime1">
              <a:rPr lang="en-US" smtClean="0"/>
              <a:t>8/19/14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1ACAC-3B2D-C140-B9D1-041B41B2D8EE}" type="datetime1">
              <a:rPr lang="en-US" smtClean="0"/>
              <a:t>8/19/14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BAED-8AA1-5741-BE4C-2C4A027903BD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762000" y="25146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950976" y="1905000"/>
            <a:ext cx="1984248" cy="395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sz="1400" b="0">
                <a:solidFill>
                  <a:schemeClr val="bg1"/>
                </a:solidFill>
                <a:latin typeface="Open Sans"/>
                <a:ea typeface="Open Sans Extrabold" pitchFamily="34" charset="0"/>
                <a:cs typeface="Open Sans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581400" y="25146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477000" y="2514600"/>
            <a:ext cx="2362200" cy="3022600"/>
          </a:xfrm>
        </p:spPr>
        <p:txBody>
          <a:bodyPr>
            <a:normAutofit/>
          </a:bodyPr>
          <a:lstStyle>
            <a:lvl1pPr algn="ctr"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770376" y="1905000"/>
            <a:ext cx="1984248" cy="395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sz="1400" b="0">
                <a:solidFill>
                  <a:schemeClr val="bg1"/>
                </a:solidFill>
                <a:latin typeface="Open Sans"/>
                <a:ea typeface="Open Sans Extrabold" pitchFamily="34" charset="0"/>
                <a:cs typeface="Open Sans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665976" y="1905000"/>
            <a:ext cx="1984248" cy="39599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buNone/>
              <a:defRPr sz="1400" b="0">
                <a:solidFill>
                  <a:schemeClr val="bg1"/>
                </a:solidFill>
                <a:latin typeface="Open Sans"/>
                <a:ea typeface="Open Sans Extrabold" pitchFamily="34" charset="0"/>
                <a:cs typeface="Open Sans"/>
              </a:defRPr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/>
          <p:cNvSpPr>
            <a:spLocks noGrp="1"/>
          </p:cNvSpPr>
          <p:nvPr>
            <p:ph sz="quarter" idx="18"/>
          </p:nvPr>
        </p:nvSpPr>
        <p:spPr>
          <a:xfrm>
            <a:off x="685800" y="2921000"/>
            <a:ext cx="3352800" cy="2252133"/>
          </a:xfrm>
          <a:prstGeom prst="rect">
            <a:avLst/>
          </a:prstGeom>
          <a:solidFill>
            <a:srgbClr val="00B0F0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C7A41-DAD4-5146-AB42-EA77A4B3D44E}" type="datetime1">
              <a:rPr lang="en-US" smtClean="0"/>
              <a:t>8/19/14</a:t>
            </a:fld>
            <a:endParaRPr lang="en-JM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191000" y="2161411"/>
            <a:ext cx="0" cy="304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6248400" y="2161411"/>
            <a:ext cx="0" cy="304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696254" y="5412611"/>
            <a:ext cx="121920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382714" y="2311401"/>
            <a:ext cx="1741487" cy="49741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354514" y="2311401"/>
            <a:ext cx="1741487" cy="49741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6411914" y="2311401"/>
            <a:ext cx="1741487" cy="49741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4343400" y="2957576"/>
            <a:ext cx="1752600" cy="225183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6400800" y="2957576"/>
            <a:ext cx="1752600" cy="225183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/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257348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312-DFEF-4D4C-B56F-7BAE4ED7328D}" type="datetime1">
              <a:rPr lang="en-US" smtClean="0"/>
              <a:t>8/19/14</a:t>
            </a:fld>
            <a:endParaRPr lang="en-JM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8"/>
          </p:nvPr>
        </p:nvSpPr>
        <p:spPr>
          <a:xfrm>
            <a:off x="3395472" y="1701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9"/>
          </p:nvPr>
        </p:nvSpPr>
        <p:spPr>
          <a:xfrm>
            <a:off x="6019800" y="1701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50"/>
          </p:nvPr>
        </p:nvSpPr>
        <p:spPr>
          <a:xfrm>
            <a:off x="771144" y="3733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51"/>
          </p:nvPr>
        </p:nvSpPr>
        <p:spPr>
          <a:xfrm>
            <a:off x="3395472" y="3733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52"/>
          </p:nvPr>
        </p:nvSpPr>
        <p:spPr>
          <a:xfrm>
            <a:off x="6019800" y="3733800"/>
            <a:ext cx="2624328" cy="2032000"/>
          </a:xfrm>
          <a:ln w="38100" cap="sq">
            <a:noFill/>
            <a:miter lim="800000"/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endParaRPr lang="en-JM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53"/>
          </p:nvPr>
        </p:nvSpPr>
        <p:spPr>
          <a:xfrm>
            <a:off x="762000" y="1701800"/>
            <a:ext cx="2633472" cy="2032000"/>
          </a:xfrm>
          <a:solidFill>
            <a:srgbClr val="00B0F0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692869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CC9F-F70F-6D41-AE24-8A644CB3FA68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1498600"/>
            <a:ext cx="8229600" cy="43688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1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547AC-016F-B747-9430-946157526BB9}" type="datetime1">
              <a:rPr lang="en-US" smtClean="0"/>
              <a:t>8/19/14</a:t>
            </a:fld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340484" y="20462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340802" y="27574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341120" y="34686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341120" y="4209529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341120" y="48910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838200" y="2061101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3" name="Content Placeholder 6"/>
          <p:cNvSpPr>
            <a:spLocks noGrp="1" noChangeAspect="1"/>
          </p:cNvSpPr>
          <p:nvPr>
            <p:ph sz="quarter" idx="56" hasCustomPrompt="1"/>
          </p:nvPr>
        </p:nvSpPr>
        <p:spPr>
          <a:xfrm>
            <a:off x="838200" y="278872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4" name="Content Placeholder 6"/>
          <p:cNvSpPr>
            <a:spLocks noGrp="1" noChangeAspect="1"/>
          </p:cNvSpPr>
          <p:nvPr>
            <p:ph sz="quarter" idx="57" hasCustomPrompt="1"/>
          </p:nvPr>
        </p:nvSpPr>
        <p:spPr>
          <a:xfrm>
            <a:off x="838200" y="347960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5" name="Content Placeholder 6"/>
          <p:cNvSpPr>
            <a:spLocks noGrp="1" noChangeAspect="1"/>
          </p:cNvSpPr>
          <p:nvPr>
            <p:ph sz="quarter" idx="58" hasCustomPrompt="1"/>
          </p:nvPr>
        </p:nvSpPr>
        <p:spPr>
          <a:xfrm>
            <a:off x="838200" y="421112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6" name="Content Placeholder 6"/>
          <p:cNvSpPr>
            <a:spLocks noGrp="1" noChangeAspect="1"/>
          </p:cNvSpPr>
          <p:nvPr>
            <p:ph sz="quarter" idx="59" hasCustomPrompt="1"/>
          </p:nvPr>
        </p:nvSpPr>
        <p:spPr>
          <a:xfrm>
            <a:off x="838200" y="490200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486082" y="20462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486400" y="27574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486400" y="34686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486400" y="4209529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486400" y="4891096"/>
            <a:ext cx="3048000" cy="537633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4983480" y="2061101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3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4983480" y="278872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4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4983480" y="347960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5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4983480" y="421112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6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983480" y="4902002"/>
            <a:ext cx="411480" cy="431998"/>
          </a:xfrm>
          <a:prstGeom prst="rect">
            <a:avLst/>
          </a:prstGeom>
          <a:solidFill>
            <a:srgbClr val="00B0F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821E4-744E-C54F-9B46-F10C7918CE8A}" type="datetime1">
              <a:rPr lang="en-US" smtClean="0"/>
              <a:t>8/19/14</a:t>
            </a:fld>
            <a:endParaRPr lang="en-JM"/>
          </a:p>
        </p:txBody>
      </p:sp>
      <p:sp>
        <p:nvSpPr>
          <p:cNvPr id="11" name="Chart Placeholder 3"/>
          <p:cNvSpPr>
            <a:spLocks noGrp="1"/>
          </p:cNvSpPr>
          <p:nvPr>
            <p:ph type="chart" sz="quarter" idx="53"/>
          </p:nvPr>
        </p:nvSpPr>
        <p:spPr>
          <a:xfrm>
            <a:off x="762000" y="1803400"/>
            <a:ext cx="4572000" cy="3962400"/>
          </a:xfrm>
        </p:spPr>
        <p:txBody>
          <a:bodyPr/>
          <a:lstStyle/>
          <a:p>
            <a:endParaRPr lang="en-JM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>
          <a:xfrm>
            <a:off x="5943600" y="4343400"/>
            <a:ext cx="2743200" cy="406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rgbClr val="00B0F0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55"/>
          </p:nvPr>
        </p:nvSpPr>
        <p:spPr>
          <a:xfrm>
            <a:off x="5943600" y="4648200"/>
            <a:ext cx="2743200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56"/>
          </p:nvPr>
        </p:nvSpPr>
        <p:spPr>
          <a:xfrm>
            <a:off x="5867400" y="1905001"/>
            <a:ext cx="1371600" cy="8360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57"/>
          </p:nvPr>
        </p:nvSpPr>
        <p:spPr>
          <a:xfrm>
            <a:off x="7315200" y="1905001"/>
            <a:ext cx="1371600" cy="8360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 marL="4572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58"/>
          </p:nvPr>
        </p:nvSpPr>
        <p:spPr>
          <a:xfrm>
            <a:off x="5891214" y="2921000"/>
            <a:ext cx="2490787" cy="1195917"/>
          </a:xfrm>
          <a:solidFill>
            <a:srgbClr val="00B0F0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557684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Relationship Id="rId4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5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16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77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FBB6D-9D9A-2E4C-A747-25B32BB46920}" type="datetime1">
              <a:rPr lang="en-US" smtClean="0"/>
              <a:t>8/19/14</a:t>
            </a:fld>
            <a:endParaRPr lang="en-JM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1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88" r:id="rId4"/>
    <p:sldLayoutId id="2147483687" r:id="rId5"/>
    <p:sldLayoutId id="2147483686" r:id="rId6"/>
    <p:sldLayoutId id="2147483684" r:id="rId7"/>
    <p:sldLayoutId id="2147483683" r:id="rId8"/>
    <p:sldLayoutId id="2147483682" r:id="rId9"/>
    <p:sldLayoutId id="2147483680" r:id="rId10"/>
    <p:sldLayoutId id="2147483681" r:id="rId11"/>
    <p:sldLayoutId id="2147483678" r:id="rId12"/>
    <p:sldLayoutId id="2147483677" r:id="rId13"/>
    <p:sldLayoutId id="2147483676" r:id="rId14"/>
    <p:sldLayoutId id="2147483685" r:id="rId15"/>
    <p:sldLayoutId id="2147483674" r:id="rId16"/>
    <p:sldLayoutId id="2147483690" r:id="rId17"/>
    <p:sldLayoutId id="2147483675" r:id="rId18"/>
    <p:sldLayoutId id="2147483673" r:id="rId19"/>
    <p:sldLayoutId id="2147483672" r:id="rId20"/>
    <p:sldLayoutId id="2147483671" r:id="rId21"/>
    <p:sldLayoutId id="2147483691" r:id="rId22"/>
    <p:sldLayoutId id="2147483670" r:id="rId23"/>
    <p:sldLayoutId id="2147483669" r:id="rId24"/>
    <p:sldLayoutId id="2147483668" r:id="rId25"/>
    <p:sldLayoutId id="2147483667" r:id="rId26"/>
    <p:sldLayoutId id="2147483665" r:id="rId27"/>
    <p:sldLayoutId id="2147483663" r:id="rId28"/>
    <p:sldLayoutId id="2147483664" r:id="rId29"/>
    <p:sldLayoutId id="2147483666" r:id="rId30"/>
    <p:sldLayoutId id="2147483662" r:id="rId31"/>
    <p:sldLayoutId id="2147483661" r:id="rId32"/>
    <p:sldLayoutId id="2147483660" r:id="rId33"/>
    <p:sldLayoutId id="2147483651" r:id="rId34"/>
    <p:sldLayoutId id="2147483652" r:id="rId35"/>
    <p:sldLayoutId id="2147483653" r:id="rId36"/>
    <p:sldLayoutId id="2147483654" r:id="rId37"/>
    <p:sldLayoutId id="2147483655" r:id="rId38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Open Sans Extrabold" pitchFamily="34" charset="0"/>
          <a:ea typeface="Open Sans Extrabold" pitchFamily="34" charset="0"/>
          <a:cs typeface="Open Sans Extrabold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35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Open Sans Extrabold"/>
                <a:cs typeface="Open Sans Extrabold"/>
              </a:rPr>
              <a:t>Personalized Instruction of Physical Skills with a Social Robot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 Extrabold"/>
              <a:cs typeface="Open Sans Extrabold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95400" y="4495800"/>
            <a:ext cx="6400800" cy="47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 smtClean="0">
                <a:solidFill>
                  <a:schemeClr val="bg1"/>
                </a:solidFill>
                <a:latin typeface="Open Sans Extrabold"/>
                <a:cs typeface="Open Sans Extrabold"/>
              </a:rPr>
              <a:t>Alexandru</a:t>
            </a:r>
            <a:r>
              <a:rPr lang="en-US" sz="3200" dirty="0" smtClean="0">
                <a:solidFill>
                  <a:schemeClr val="bg1"/>
                </a:solidFill>
                <a:latin typeface="Open Sans Extrabold"/>
                <a:cs typeface="Open Sans Extrabold"/>
              </a:rPr>
              <a:t> Litoiu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295400" y="5257800"/>
            <a:ext cx="64008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solidFill>
                  <a:srgbClr val="00B0F0"/>
                </a:solidFill>
                <a:latin typeface="Open Sans Extrabold"/>
                <a:cs typeface="Open Sans Extrabold"/>
              </a:rPr>
              <a:t>alex.litoiu@yale.edu</a:t>
            </a:r>
            <a:endParaRPr lang="en-US" sz="2400" dirty="0" smtClean="0">
              <a:solidFill>
                <a:srgbClr val="00B0F0"/>
              </a:solidFill>
              <a:latin typeface="Open Sans Extrabold"/>
              <a:cs typeface="Open Sans Extrabold"/>
            </a:endParaRPr>
          </a:p>
          <a:p>
            <a:r>
              <a:rPr lang="en-US" sz="2400" dirty="0" smtClean="0">
                <a:solidFill>
                  <a:srgbClr val="00B0F0"/>
                </a:solidFill>
                <a:latin typeface="Open Sans Extrabold"/>
                <a:cs typeface="Open Sans Extrabold"/>
              </a:rPr>
              <a:t>Social Robotics Lab</a:t>
            </a:r>
          </a:p>
          <a:p>
            <a:r>
              <a:rPr lang="en-US" sz="2400" dirty="0" smtClean="0">
                <a:solidFill>
                  <a:srgbClr val="00B0F0"/>
                </a:solidFill>
                <a:latin typeface="Open Sans Extrabold"/>
                <a:cs typeface="Open Sans Extrabold"/>
              </a:rPr>
              <a:t>Yale University</a:t>
            </a:r>
            <a:endParaRPr lang="en-US" sz="2400" dirty="0">
              <a:solidFill>
                <a:srgbClr val="00B0F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81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JM" sz="4400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Perception of Joint Angle Time Series Using Kinect</a:t>
            </a:r>
            <a:endParaRPr lang="en-JM" sz="44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3" name="BasketballSho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2438400" y="1447800"/>
            <a:ext cx="4199466" cy="2362200"/>
          </a:xfrm>
          <a:prstGeom prst="rect">
            <a:avLst/>
          </a:prstGeom>
        </p:spPr>
      </p:pic>
      <p:pic>
        <p:nvPicPr>
          <p:cNvPr id="9" name="Picture 8" descr="Screen Shot 2014-07-17 at 5.13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810000"/>
            <a:ext cx="6248400" cy="26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8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Right Knee Time Series</a:t>
            </a:r>
            <a:endParaRPr lang="en-JM" sz="44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2" name="Picture 1" descr="KneeRight Blow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503"/>
            <a:ext cx="9144000" cy="58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4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 First Pass </a:t>
            </a:r>
            <a:r>
              <a:rPr lang="en-JM" sz="4400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Approach For Physical Skills with Supervisory Signals</a:t>
            </a:r>
            <a:endParaRPr lang="en-JM" sz="44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67400" y="2590800"/>
            <a:ext cx="3124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/>
              <a:buChar char="o"/>
              <a:defRPr/>
            </a:pPr>
            <a:r>
              <a:rPr lang="en-JM" sz="2200" b="1" dirty="0">
                <a:solidFill>
                  <a:srgbClr val="404040"/>
                </a:solidFill>
                <a:cs typeface="Calibri"/>
              </a:rPr>
              <a:t>Converge your shot to a reference </a:t>
            </a:r>
            <a:r>
              <a:rPr lang="en-JM" sz="2200" b="1" dirty="0" smtClean="0">
                <a:solidFill>
                  <a:srgbClr val="404040"/>
                </a:solidFill>
                <a:cs typeface="Calibri"/>
              </a:rPr>
              <a:t>trajectory</a:t>
            </a:r>
          </a:p>
          <a:p>
            <a:pPr marL="342900" indent="-342900">
              <a:buFont typeface="Courier New"/>
              <a:buChar char="o"/>
              <a:defRPr/>
            </a:pPr>
            <a:r>
              <a:rPr lang="en-JM" sz="2200" b="1" dirty="0" smtClean="0">
                <a:solidFill>
                  <a:srgbClr val="404040"/>
                </a:solidFill>
                <a:cs typeface="Calibri"/>
              </a:rPr>
              <a:t>Understand the participant and be useful, as quickly as possible</a:t>
            </a:r>
            <a:endParaRPr lang="en-JM" dirty="0" smtClean="0">
              <a:solidFill>
                <a:srgbClr val="404040"/>
              </a:solidFill>
              <a:cs typeface="Calibri"/>
            </a:endParaRPr>
          </a:p>
        </p:txBody>
      </p:sp>
      <p:pic>
        <p:nvPicPr>
          <p:cNvPr id="2" name="Picture 1" descr="mlis_flowchart_large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5391622" cy="3429000"/>
          </a:xfrm>
          <a:prstGeom prst="rect">
            <a:avLst/>
          </a:prstGeom>
        </p:spPr>
      </p:pic>
      <p:pic>
        <p:nvPicPr>
          <p:cNvPr id="13" name="Picture 12" descr="Screen Shot 2014-07-17 at 5.13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9" t="2584" r="53191" b="69114"/>
          <a:stretch/>
        </p:blipFill>
        <p:spPr>
          <a:xfrm>
            <a:off x="4191000" y="1610132"/>
            <a:ext cx="1245299" cy="7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9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JM" dirty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Communicating Advice – Demonstrations</a:t>
            </a:r>
            <a:endParaRPr lang="en-JM" sz="44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7" name="NaoShoot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24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8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Summary</a:t>
            </a:r>
            <a:endParaRPr lang="en-JM" sz="44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3400" y="5486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Thank You</a:t>
            </a:r>
            <a:endParaRPr lang="en-JM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938277"/>
            <a:ext cx="792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Courier New"/>
              <a:buChar char="o"/>
            </a:pPr>
            <a:r>
              <a:rPr lang="en-JM" b="1" dirty="0">
                <a:solidFill>
                  <a:srgbClr val="404040"/>
                </a:solidFill>
                <a:cs typeface="Calibri"/>
              </a:rPr>
              <a:t>How do we deliver advice to effectively </a:t>
            </a:r>
            <a:r>
              <a:rPr lang="en-JM" b="1" dirty="0" smtClean="0">
                <a:solidFill>
                  <a:srgbClr val="404040"/>
                </a:solidFill>
                <a:cs typeface="Calibri"/>
              </a:rPr>
              <a:t>induce a </a:t>
            </a:r>
            <a:r>
              <a:rPr lang="en-JM" b="1" dirty="0">
                <a:solidFill>
                  <a:srgbClr val="404040"/>
                </a:solidFill>
                <a:cs typeface="Calibri"/>
              </a:rPr>
              <a:t>transformation from incorrect human movements into correct human movements? </a:t>
            </a:r>
            <a:endParaRPr lang="en-US" b="1" dirty="0" smtClean="0">
              <a:solidFill>
                <a:srgbClr val="40404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</a:rPr>
              <a:t>Help children to become more active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rgbClr val="404040"/>
                </a:solidFill>
              </a:rPr>
              <a:t>Help rehabilitate recovering stroke and spinal cord injury patients</a:t>
            </a:r>
          </a:p>
          <a:p>
            <a:endParaRPr lang="en-US" b="1" dirty="0">
              <a:solidFill>
                <a:srgbClr val="404040"/>
              </a:solidFill>
            </a:endParaRPr>
          </a:p>
          <a:p>
            <a:pPr marL="285750" lvl="0" indent="-285750">
              <a:buFont typeface="Courier New"/>
              <a:buChar char="o"/>
            </a:pPr>
            <a:r>
              <a:rPr lang="en-CA" b="1" dirty="0" smtClean="0">
                <a:solidFill>
                  <a:srgbClr val="404040"/>
                </a:solidFill>
                <a:cs typeface="Calibri"/>
              </a:rPr>
              <a:t>Started creating a system to coach supervised motions such as basketball</a:t>
            </a:r>
          </a:p>
          <a:p>
            <a:pPr marL="742950" lvl="1" indent="-285750">
              <a:buFont typeface="Arial"/>
              <a:buChar char="•"/>
            </a:pPr>
            <a:r>
              <a:rPr lang="en-CA" dirty="0" smtClean="0">
                <a:solidFill>
                  <a:srgbClr val="404040"/>
                </a:solidFill>
                <a:cs typeface="Calibri"/>
              </a:rPr>
              <a:t>Created a PROBLEM module</a:t>
            </a:r>
          </a:p>
          <a:p>
            <a:pPr marL="742950" lvl="1" indent="-285750">
              <a:buFont typeface="Arial"/>
              <a:buChar char="•"/>
            </a:pPr>
            <a:r>
              <a:rPr lang="en-CA" dirty="0" smtClean="0">
                <a:solidFill>
                  <a:srgbClr val="404040"/>
                </a:solidFill>
                <a:cs typeface="Calibri"/>
              </a:rPr>
              <a:t>Collected data for and investigating machine learning approaches for PRIORITIZE</a:t>
            </a:r>
          </a:p>
          <a:p>
            <a:pPr marL="742950" lvl="1" indent="-285750">
              <a:buFont typeface="Arial"/>
              <a:buChar char="•"/>
            </a:pPr>
            <a:r>
              <a:rPr lang="en-CA" dirty="0" smtClean="0">
                <a:solidFill>
                  <a:srgbClr val="404040"/>
                </a:solidFill>
                <a:cs typeface="Calibri"/>
              </a:rPr>
              <a:t>In advanced stages of creating demonstration COMMUNICATION module</a:t>
            </a:r>
            <a:endParaRPr lang="en-US" dirty="0">
              <a:solidFill>
                <a:srgbClr val="404040"/>
              </a:solidFill>
            </a:endParaRPr>
          </a:p>
          <a:p>
            <a:pPr marL="285750" indent="-285750">
              <a:buFont typeface="Courier New"/>
              <a:buChar char="o"/>
            </a:pPr>
            <a:endParaRPr lang="en-US" dirty="0" smtClean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577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Social Robotics Lab</a:t>
            </a:r>
            <a:endParaRPr lang="en-JM" sz="44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1610142"/>
            <a:ext cx="7620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JM" sz="2200" b="1" dirty="0" smtClean="0">
                <a:solidFill>
                  <a:srgbClr val="404040"/>
                </a:solidFill>
                <a:cs typeface="Calibri"/>
              </a:rPr>
              <a:t>Alexandru Litoiu</a:t>
            </a:r>
          </a:p>
          <a:p>
            <a:pPr marL="342900" lvl="0" indent="-342900">
              <a:spcBef>
                <a:spcPts val="0"/>
              </a:spcBef>
              <a:buFont typeface="Courier New"/>
              <a:buChar char="o"/>
              <a:defRPr/>
            </a:pPr>
            <a:r>
              <a:rPr lang="en-JM" sz="2200" dirty="0" smtClean="0">
                <a:solidFill>
                  <a:srgbClr val="404040"/>
                </a:solidFill>
                <a:cs typeface="Calibri"/>
              </a:rPr>
              <a:t>3</a:t>
            </a:r>
            <a:r>
              <a:rPr lang="en-JM" sz="2200" baseline="30000" dirty="0" smtClean="0">
                <a:solidFill>
                  <a:srgbClr val="404040"/>
                </a:solidFill>
                <a:cs typeface="Calibri"/>
              </a:rPr>
              <a:t>rd</a:t>
            </a:r>
            <a:r>
              <a:rPr lang="en-JM" sz="2200" dirty="0" smtClean="0">
                <a:solidFill>
                  <a:srgbClr val="404040"/>
                </a:solidFill>
                <a:cs typeface="Calibri"/>
              </a:rPr>
              <a:t> year PhD Candidate</a:t>
            </a:r>
          </a:p>
          <a:p>
            <a:pPr marL="342900" lvl="0" indent="-342900">
              <a:spcBef>
                <a:spcPts val="0"/>
              </a:spcBef>
              <a:buFont typeface="Courier New"/>
              <a:buChar char="o"/>
              <a:defRPr/>
            </a:pPr>
            <a:r>
              <a:rPr lang="en-JM" sz="2200" dirty="0" smtClean="0">
                <a:solidFill>
                  <a:srgbClr val="404040"/>
                </a:solidFill>
                <a:cs typeface="Calibri"/>
              </a:rPr>
              <a:t>Social Robotics Lab, Yale University</a:t>
            </a:r>
          </a:p>
          <a:p>
            <a:pPr marL="342900" lvl="0" indent="-342900">
              <a:spcBef>
                <a:spcPts val="0"/>
              </a:spcBef>
              <a:buFont typeface="Courier New"/>
              <a:buChar char="o"/>
              <a:defRPr/>
            </a:pPr>
            <a:r>
              <a:rPr lang="en-JM" sz="2200" dirty="0" smtClean="0">
                <a:solidFill>
                  <a:srgbClr val="404040"/>
                </a:solidFill>
                <a:cs typeface="Calibri"/>
              </a:rPr>
              <a:t>Interested in building robots that can coach physical tasks</a:t>
            </a:r>
            <a:endParaRPr lang="en-JM" sz="2200" dirty="0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Courier New"/>
              <a:buChar char="o"/>
              <a:defRPr/>
            </a:pPr>
            <a:r>
              <a:rPr lang="en-JM" sz="2200" dirty="0">
                <a:solidFill>
                  <a:srgbClr val="404040"/>
                </a:solidFill>
                <a:cs typeface="Calibri"/>
              </a:rPr>
              <a:t>Started project </a:t>
            </a:r>
            <a:r>
              <a:rPr lang="en-JM" sz="2200" dirty="0" smtClean="0">
                <a:solidFill>
                  <a:srgbClr val="404040"/>
                </a:solidFill>
                <a:cs typeface="Calibri"/>
              </a:rPr>
              <a:t>a couple of months ago</a:t>
            </a:r>
          </a:p>
          <a:p>
            <a:pPr marL="342900" indent="-342900">
              <a:buFont typeface="Courier New"/>
              <a:buChar char="o"/>
              <a:defRPr/>
            </a:pPr>
            <a:r>
              <a:rPr lang="en-JM" sz="2200" dirty="0" smtClean="0">
                <a:solidFill>
                  <a:srgbClr val="404040"/>
                </a:solidFill>
                <a:cs typeface="Calibri"/>
              </a:rPr>
              <a:t>Canadian!</a:t>
            </a:r>
            <a:endParaRPr lang="en-JM" sz="2200" dirty="0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249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1000" y="-152400"/>
            <a:ext cx="9982200" cy="2971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JM" dirty="0" smtClean="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 Novice Tennis Serve</a:t>
            </a:r>
            <a:endParaRPr lang="en-JM" sz="4400" dirty="0">
              <a:solidFill>
                <a:schemeClr val="bg1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5" name="Novice_Tennis_Serve_Clipp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4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An Expert Tennis Serve</a:t>
            </a:r>
            <a:endParaRPr lang="en-JM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4" name="Federer_Normal_Clipped_0.625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71450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97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An Expert Tennis Serve – Slow Motion</a:t>
            </a:r>
            <a:endParaRPr lang="en-JM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14" name="Federer_Clipp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585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6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Socially Assistive Robots for Coaching Physical Tasks</a:t>
            </a:r>
            <a:endParaRPr lang="en-JM" sz="44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" y="3581400"/>
            <a:ext cx="79248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/>
              <a:buChar char="o"/>
              <a:defRPr/>
            </a:pPr>
            <a:r>
              <a:rPr lang="en-JM" sz="2200" dirty="0" smtClean="0">
                <a:solidFill>
                  <a:srgbClr val="404040"/>
                </a:solidFill>
                <a:cs typeface="Calibri"/>
              </a:rPr>
              <a:t>Help children to become more physically proficient</a:t>
            </a:r>
          </a:p>
          <a:p>
            <a:pPr marL="342900" indent="-342900">
              <a:buFont typeface="Courier New"/>
              <a:buChar char="o"/>
              <a:defRPr/>
            </a:pPr>
            <a:r>
              <a:rPr lang="en-JM" sz="2200" dirty="0" smtClean="0">
                <a:solidFill>
                  <a:srgbClr val="404040"/>
                </a:solidFill>
                <a:cs typeface="Calibri"/>
              </a:rPr>
              <a:t>Children that are more physically proficient are more likely to be more physically active [1] [2]</a:t>
            </a:r>
          </a:p>
          <a:p>
            <a:pPr marL="342900" indent="-342900">
              <a:buFont typeface="Courier New"/>
              <a:buChar char="o"/>
              <a:defRPr/>
            </a:pPr>
            <a:endParaRPr lang="en-JM" sz="2200" b="1" dirty="0">
              <a:solidFill>
                <a:srgbClr val="404040"/>
              </a:solidFill>
              <a:cs typeface="Calibri"/>
            </a:endParaRPr>
          </a:p>
          <a:p>
            <a:pPr marL="342900" indent="-342900">
              <a:buFont typeface="Courier New"/>
              <a:buChar char="o"/>
              <a:defRPr/>
            </a:pPr>
            <a:r>
              <a:rPr lang="en-JM" sz="2200" dirty="0" smtClean="0">
                <a:solidFill>
                  <a:srgbClr val="404040"/>
                </a:solidFill>
                <a:cs typeface="Calibri"/>
              </a:rPr>
              <a:t>Assist rehabilitation patients to perform complex motor tasks</a:t>
            </a:r>
          </a:p>
        </p:txBody>
      </p:sp>
      <p:sp>
        <p:nvSpPr>
          <p:cNvPr id="9" name="Rectangle 8"/>
          <p:cNvSpPr/>
          <p:nvPr/>
        </p:nvSpPr>
        <p:spPr>
          <a:xfrm>
            <a:off x="914400" y="5791200"/>
            <a:ext cx="75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[1] </a:t>
            </a:r>
            <a:r>
              <a:rPr lang="en-US" sz="1200" dirty="0" err="1"/>
              <a:t>Wrotniak</a:t>
            </a:r>
            <a:r>
              <a:rPr lang="en-US" sz="1200" dirty="0"/>
              <a:t>, Brian H., et al. "The relationship between motor proficiency and physical activity in children." Pediatrics 118.6 (2006): e1758-e1765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[2] Barnett</a:t>
            </a:r>
            <a:r>
              <a:rPr lang="en-US" sz="1200" dirty="0"/>
              <a:t>, Lisa M., et al. "Childhood motor skill proficiency as a predictor of adolescent physical activity." Journal of Adolescent Health 44.3 (2009): 252-259.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00" y="1828800"/>
            <a:ext cx="7772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-JM" sz="2800" b="1" dirty="0" smtClean="0">
                <a:solidFill>
                  <a:srgbClr val="404040"/>
                </a:solidFill>
                <a:cs typeface="Calibri"/>
              </a:rPr>
              <a:t>How do we deliver advice to effectively induce a transformation from incorrect human movements into correct human movements? </a:t>
            </a:r>
            <a:endParaRPr lang="en-JM" sz="2800" b="1" dirty="0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855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4114800" cy="1143000"/>
          </a:xfrm>
        </p:spPr>
        <p:txBody>
          <a:bodyPr>
            <a:normAutofit/>
          </a:bodyPr>
          <a:lstStyle/>
          <a:p>
            <a:r>
              <a:rPr lang="en-JM" sz="2800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Robotic Orthoses</a:t>
            </a:r>
            <a:endParaRPr lang="en-JM" sz="28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95800"/>
            <a:ext cx="3381578" cy="205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71600"/>
            <a:ext cx="3396164" cy="279415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24400" y="76200"/>
            <a:ext cx="426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itchFamily="34" charset="0"/>
                <a:ea typeface="Open Sans Extrabold" pitchFamily="34" charset="0"/>
                <a:cs typeface="Open Sans Extrabold" pitchFamily="34" charset="0"/>
              </a:defRPr>
            </a:lvl1pPr>
          </a:lstStyle>
          <a:p>
            <a:r>
              <a:rPr lang="en-JM" sz="2800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Socially Assistive Robots</a:t>
            </a:r>
            <a:endParaRPr lang="en-JM" sz="28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1" y="3809003"/>
            <a:ext cx="1600200" cy="2744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252" y="5181600"/>
            <a:ext cx="1871148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" r="31282"/>
          <a:stretch/>
        </p:blipFill>
        <p:spPr>
          <a:xfrm>
            <a:off x="5410200" y="3733800"/>
            <a:ext cx="1413803" cy="1371600"/>
          </a:xfrm>
          <a:prstGeom prst="rect">
            <a:avLst/>
          </a:prstGeom>
        </p:spPr>
      </p:pic>
      <p:pic>
        <p:nvPicPr>
          <p:cNvPr id="4" name="Picture 3" descr="NutritionStudyDragonBotAndChildPhot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1" y="1371600"/>
            <a:ext cx="3657599" cy="200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6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Application Domain : Teaching Children to Shoot a Basketball</a:t>
            </a:r>
            <a:endParaRPr lang="en-JM" sz="44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631752"/>
            <a:ext cx="480060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  <a:defRPr/>
            </a:pPr>
            <a:endParaRPr lang="en-JM" sz="2200" b="1" u="sng" dirty="0" smtClean="0">
              <a:solidFill>
                <a:srgbClr val="404040"/>
              </a:solidFill>
              <a:cs typeface="Calibri"/>
            </a:endParaRPr>
          </a:p>
          <a:p>
            <a:pPr marL="342900" lvl="0" indent="-342900">
              <a:spcBef>
                <a:spcPts val="0"/>
              </a:spcBef>
              <a:buFont typeface="Courier New"/>
              <a:buChar char="o"/>
              <a:defRPr/>
            </a:pPr>
            <a:r>
              <a:rPr lang="en-JM" sz="2200" b="1" dirty="0" smtClean="0">
                <a:solidFill>
                  <a:srgbClr val="404040"/>
                </a:solidFill>
                <a:cs typeface="Calibri"/>
              </a:rPr>
              <a:t>Reliable supervisory signal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JM" dirty="0" smtClean="0">
                <a:solidFill>
                  <a:srgbClr val="404040"/>
                </a:solidFill>
                <a:cs typeface="Calibri"/>
              </a:rPr>
              <a:t>Clear score/no score</a:t>
            </a:r>
          </a:p>
          <a:p>
            <a:pPr marL="342900" indent="-342900">
              <a:buFont typeface="Courier New"/>
              <a:buChar char="o"/>
              <a:defRPr/>
            </a:pPr>
            <a:r>
              <a:rPr lang="en-JM" sz="2200" b="1" dirty="0" smtClean="0">
                <a:solidFill>
                  <a:srgbClr val="404040"/>
                </a:solidFill>
                <a:cs typeface="Calibri"/>
              </a:rPr>
              <a:t>Simplified perception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JM" dirty="0" smtClean="0">
                <a:solidFill>
                  <a:srgbClr val="404040"/>
                </a:solidFill>
                <a:cs typeface="Calibri"/>
              </a:rPr>
              <a:t>Free throw from same spot – perception </a:t>
            </a:r>
            <a:r>
              <a:rPr lang="en-JM" dirty="0" smtClean="0">
                <a:solidFill>
                  <a:srgbClr val="313131"/>
                </a:solidFill>
                <a:cs typeface="Calibri"/>
              </a:rPr>
              <a:t>system</a:t>
            </a:r>
            <a:r>
              <a:rPr lang="en-JM" dirty="0" smtClean="0">
                <a:solidFill>
                  <a:srgbClr val="404040"/>
                </a:solidFill>
                <a:cs typeface="Calibri"/>
              </a:rPr>
              <a:t> stationary</a:t>
            </a:r>
          </a:p>
          <a:p>
            <a:pPr marL="342900" indent="-342900">
              <a:buFont typeface="Courier New"/>
              <a:buChar char="o"/>
              <a:defRPr/>
            </a:pPr>
            <a:r>
              <a:rPr lang="en-JM" sz="2200" b="1" dirty="0" smtClean="0">
                <a:solidFill>
                  <a:srgbClr val="404040"/>
                </a:solidFill>
                <a:cs typeface="Calibri"/>
              </a:rPr>
              <a:t>Automated Coachability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JM" dirty="0" smtClean="0">
                <a:solidFill>
                  <a:srgbClr val="404040"/>
                </a:solidFill>
                <a:cs typeface="Calibri"/>
              </a:rPr>
              <a:t>Repetitive motion enables system to learn and give recommendations</a:t>
            </a:r>
          </a:p>
          <a:p>
            <a:pPr marL="800100" lvl="1" indent="-342900">
              <a:buFont typeface="Arial"/>
              <a:buChar char="•"/>
              <a:defRPr/>
            </a:pPr>
            <a:r>
              <a:rPr lang="en-JM" dirty="0" smtClean="0">
                <a:solidFill>
                  <a:srgbClr val="404040"/>
                </a:solidFill>
                <a:cs typeface="Calibri"/>
              </a:rPr>
              <a:t>Ball in hand – do not need to change motion based on a pitch, i.e. baseball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384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6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JM" dirty="0" smtClean="0">
                <a:solidFill>
                  <a:srgbClr val="00B0F0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Experimental Setup</a:t>
            </a:r>
            <a:endParaRPr lang="en-JM" sz="4400" dirty="0">
              <a:solidFill>
                <a:srgbClr val="00B0F0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990600"/>
            <a:ext cx="10668369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0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24863</TotalTime>
  <Words>382</Words>
  <Application>Microsoft Macintosh PowerPoint</Application>
  <PresentationFormat>On-screen Show (4:3)</PresentationFormat>
  <Paragraphs>53</Paragraphs>
  <Slides>14</Slides>
  <Notes>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Personalized Instruction of Physical Skills with a Social Robot</vt:lpstr>
      <vt:lpstr>Social Robotics Lab</vt:lpstr>
      <vt:lpstr>A Novice Tennis Serve</vt:lpstr>
      <vt:lpstr>PowerPoint Presentation</vt:lpstr>
      <vt:lpstr>PowerPoint Presentation</vt:lpstr>
      <vt:lpstr>Socially Assistive Robots for Coaching Physical Tasks</vt:lpstr>
      <vt:lpstr>Robotic Orthoses</vt:lpstr>
      <vt:lpstr>Application Domain : Teaching Children to Shoot a Basketball</vt:lpstr>
      <vt:lpstr>Experimental Setup</vt:lpstr>
      <vt:lpstr>Perception of Joint Angle Time Series Using Kinect</vt:lpstr>
      <vt:lpstr>Right Knee Time Series</vt:lpstr>
      <vt:lpstr>A First Pass Approach For Physical Skills with Supervisory Signals</vt:lpstr>
      <vt:lpstr>Communicating Advice – Demonstrations</vt:lpstr>
      <vt:lpstr>Summary</vt:lpstr>
    </vt:vector>
  </TitlesOfParts>
  <Company>LIME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Alex Litoiu</cp:lastModifiedBy>
  <cp:revision>415</cp:revision>
  <dcterms:created xsi:type="dcterms:W3CDTF">2013-04-14T18:18:29Z</dcterms:created>
  <dcterms:modified xsi:type="dcterms:W3CDTF">2014-08-19T18:48:06Z</dcterms:modified>
</cp:coreProperties>
</file>